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hddc\LMB\FY25\NOFA%20CPA\Planning\Listening%20Session\Survey%20Result%20Spreadshee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Are you a resident of Garrett County?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Demographics!$B$1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2B-4031-9324-B9500B8AA18B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2B-4031-9324-B9500B8AA1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Demographics!$A$2:$A$3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Demographics!$B$2:$B$3</c:f>
              <c:numCache>
                <c:formatCode>General</c:formatCode>
                <c:ptCount val="2"/>
                <c:pt idx="0">
                  <c:v>16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2B-4031-9324-B9500B8AA1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Result Areas'!$B$14</c:f>
              <c:strCache>
                <c:ptCount val="1"/>
                <c:pt idx="0">
                  <c:v>Communities are Safe for Children, Youth, and Families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Result Areas'!$C$13:$J$13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'All Result Areas'!$C$14:$J$14</c:f>
              <c:numCache>
                <c:formatCode>General</c:formatCode>
                <c:ptCount val="8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1-4716-B52C-D15D95F497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473776"/>
        <c:axId val="669681279"/>
      </c:barChart>
      <c:catAx>
        <c:axId val="57847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681279"/>
        <c:crosses val="autoZero"/>
        <c:auto val="1"/>
        <c:lblAlgn val="ctr"/>
        <c:lblOffset val="100"/>
        <c:noMultiLvlLbl val="0"/>
      </c:catAx>
      <c:valAx>
        <c:axId val="6696812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847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3">
          <a:lumMod val="40000"/>
          <a:lumOff val="6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Result Areas'!$B$16</c:f>
              <c:strCache>
                <c:ptCount val="1"/>
                <c:pt idx="0">
                  <c:v>Families are Economically Stable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Result Areas'!$C$15:$J$15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'All Result Areas'!$C$16:$J$16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0-44E0-B087-90836901ED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484816"/>
        <c:axId val="560491152"/>
      </c:barChart>
      <c:catAx>
        <c:axId val="57848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91152"/>
        <c:crosses val="autoZero"/>
        <c:auto val="1"/>
        <c:lblAlgn val="ctr"/>
        <c:lblOffset val="100"/>
        <c:noMultiLvlLbl val="0"/>
      </c:catAx>
      <c:valAx>
        <c:axId val="560491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848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5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women with prenatal care in the first trimester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'Babies Born Healthy'!$B$2</c:f>
              <c:strCache>
                <c:ptCount val="1"/>
                <c:pt idx="0">
                  <c:v>Prenatal Care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'Babies Born Healthy'!$C$1:$G$1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'Babies Born Healthy'!$C$2:$G$2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9-4370-9B3F-D914C54D00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0292863"/>
        <c:axId val="1195417023"/>
      </c:barChart>
      <c:catAx>
        <c:axId val="1190292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5417023"/>
        <c:crosses val="autoZero"/>
        <c:auto val="1"/>
        <c:lblAlgn val="ctr"/>
        <c:lblOffset val="100"/>
        <c:noMultiLvlLbl val="0"/>
      </c:catAx>
      <c:valAx>
        <c:axId val="11954170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0292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'Babies Born Healthy'!$B$4</c:f>
              <c:strCache>
                <c:ptCount val="1"/>
                <c:pt idx="0">
                  <c:v>Infant Mortality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'Babies Born Healthy'!$C$3:$G$3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'Babies Born Healthy'!$C$4:$G$4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35-44CF-BCD3-B1E9A23496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0293343"/>
        <c:axId val="1195415039"/>
      </c:barChart>
      <c:catAx>
        <c:axId val="1190293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5415039"/>
        <c:crosses val="autoZero"/>
        <c:auto val="1"/>
        <c:lblAlgn val="ctr"/>
        <c:lblOffset val="100"/>
        <c:noMultiLvlLbl val="0"/>
      </c:catAx>
      <c:valAx>
        <c:axId val="11954150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0293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'Babies Born Healthy'!$B$6</c:f>
              <c:strCache>
                <c:ptCount val="1"/>
                <c:pt idx="0">
                  <c:v>Low Birth Weight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'Babies Born Healthy'!$C$5:$G$5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'Babies Born Healthy'!$C$6:$G$6</c:f>
              <c:numCache>
                <c:formatCode>General</c:formatCode>
                <c:ptCount val="5"/>
                <c:pt idx="1">
                  <c:v>4</c:v>
                </c:pt>
                <c:pt idx="2">
                  <c:v>4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5D-45BB-A310-26E6C46681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5616511"/>
        <c:axId val="1116556015"/>
      </c:barChart>
      <c:catAx>
        <c:axId val="1105616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556015"/>
        <c:crosses val="autoZero"/>
        <c:auto val="1"/>
        <c:lblAlgn val="ctr"/>
        <c:lblOffset val="100"/>
        <c:noMultiLvlLbl val="0"/>
      </c:catAx>
      <c:valAx>
        <c:axId val="11165560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05616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'Babies Born Healthy'!$B$8</c:f>
              <c:strCache>
                <c:ptCount val="1"/>
                <c:pt idx="0">
                  <c:v>Birth to Adolescents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'Babies Born Healthy'!$C$7:$G$7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'Babies Born Healthy'!$C$8:$G$8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3E-437A-A134-D90958C27A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6305487"/>
        <c:axId val="1199873295"/>
      </c:barChart>
      <c:catAx>
        <c:axId val="111630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873295"/>
        <c:crosses val="autoZero"/>
        <c:auto val="1"/>
        <c:lblAlgn val="ctr"/>
        <c:lblOffset val="100"/>
        <c:noMultiLvlLbl val="0"/>
      </c:catAx>
      <c:valAx>
        <c:axId val="119987329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6305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3">
          <a:lumMod val="40000"/>
          <a:lumOff val="6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Rate of Substance Exposed Newborns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'Babies Born Healthy'!$B$10</c:f>
              <c:strCache>
                <c:ptCount val="1"/>
                <c:pt idx="0">
                  <c:v>Substance Exposed Newborns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'Babies Born Healthy'!$C$9:$G$9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'Babies Born Healthy'!$C$10:$G$10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E-4DFE-A3F5-42D058924F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3687775"/>
        <c:axId val="1194792223"/>
      </c:barChart>
      <c:catAx>
        <c:axId val="199368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792223"/>
        <c:crosses val="autoZero"/>
        <c:auto val="1"/>
        <c:lblAlgn val="ctr"/>
        <c:lblOffset val="100"/>
        <c:noMultiLvlLbl val="0"/>
      </c:catAx>
      <c:valAx>
        <c:axId val="11947922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3687775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4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Health Insurance Coverage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'Healthy Children'!$B$2</c:f>
              <c:strCache>
                <c:ptCount val="1"/>
                <c:pt idx="0">
                  <c:v>Health Insurance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'Healthy Children'!$C$1:$J$1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'Healthy Children'!$C$2:$J$2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FF-4CEC-8B38-ADE1D547E3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4627391"/>
        <c:axId val="1106220287"/>
      </c:barChart>
      <c:catAx>
        <c:axId val="1994627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6220287"/>
        <c:crosses val="autoZero"/>
        <c:auto val="1"/>
        <c:lblAlgn val="ctr"/>
        <c:lblOffset val="100"/>
        <c:noMultiLvlLbl val="0"/>
      </c:catAx>
      <c:valAx>
        <c:axId val="110622028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4627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Immunizations: Percent of children with completed 7 vaccine</a:t>
            </a:r>
            <a:r>
              <a:rPr lang="en-US" sz="1200" baseline="0" dirty="0"/>
              <a:t> series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'Healthy Children'!$B$4</c:f>
              <c:strCache>
                <c:ptCount val="1"/>
                <c:pt idx="0">
                  <c:v>Immunizations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'Healthy Children'!$C$3:$J$3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'Healthy Children'!$C$4:$J$4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71-4355-BEDB-C9C96F738D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4646111"/>
        <c:axId val="1106222271"/>
      </c:barChart>
      <c:catAx>
        <c:axId val="19946461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6222271"/>
        <c:crosses val="autoZero"/>
        <c:auto val="1"/>
        <c:lblAlgn val="ctr"/>
        <c:lblOffset val="100"/>
        <c:noMultiLvlLbl val="0"/>
      </c:catAx>
      <c:valAx>
        <c:axId val="11062222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4646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3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Hospitalizations:</a:t>
            </a:r>
            <a:r>
              <a:rPr lang="en-US" sz="1200" baseline="0" dirty="0"/>
              <a:t> nonfatal injury hospitalization rate for self-inflicted injuries to children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'Healthy Children'!$B$6</c:f>
              <c:strCache>
                <c:ptCount val="1"/>
                <c:pt idx="0">
                  <c:v>Hospitalizations (self-inflicted injury)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'Healthy Children'!$C$5:$J$5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'Healthy Children'!$C$6:$J$6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C-4847-B65B-AD030AF8CF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979951"/>
        <c:axId val="1193174447"/>
      </c:barChart>
      <c:catAx>
        <c:axId val="7797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174447"/>
        <c:crosses val="autoZero"/>
        <c:auto val="1"/>
        <c:lblAlgn val="ctr"/>
        <c:lblOffset val="100"/>
        <c:noMultiLvlLbl val="0"/>
      </c:catAx>
      <c:valAx>
        <c:axId val="11931744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7979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is your current age?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Demographics!$A$15:$A$21</c:f>
              <c:strCache>
                <c:ptCount val="7"/>
                <c:pt idx="0">
                  <c:v>14-17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Demographics!$B$15:$B$21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2-4750-982D-09EE596C81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5964815"/>
        <c:axId val="1110773824"/>
      </c:barChart>
      <c:catAx>
        <c:axId val="118596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773824"/>
        <c:crosses val="autoZero"/>
        <c:auto val="1"/>
        <c:lblAlgn val="ctr"/>
        <c:lblOffset val="100"/>
        <c:noMultiLvlLbl val="0"/>
      </c:catAx>
      <c:valAx>
        <c:axId val="1110773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596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5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students</a:t>
            </a:r>
            <a:r>
              <a:rPr lang="en-US" baseline="0" dirty="0"/>
              <a:t> reporting a depressive episode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'Healthy Children'!$B$8</c:f>
              <c:strCache>
                <c:ptCount val="1"/>
                <c:pt idx="0">
                  <c:v>Students- Depressive Episode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'Healthy Children'!$C$7:$J$7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'Healthy Children'!$C$8:$J$8</c:f>
              <c:numCache>
                <c:formatCode>General</c:formatCode>
                <c:ptCount val="8"/>
                <c:pt idx="0">
                  <c:v>9</c:v>
                </c:pt>
                <c:pt idx="1">
                  <c:v>3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4-495C-8FDD-B04BD38D89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4630271"/>
        <c:axId val="1195427935"/>
      </c:barChart>
      <c:catAx>
        <c:axId val="19946302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5427935"/>
        <c:crosses val="autoZero"/>
        <c:auto val="1"/>
        <c:lblAlgn val="ctr"/>
        <c:lblOffset val="100"/>
        <c:noMultiLvlLbl val="0"/>
      </c:catAx>
      <c:valAx>
        <c:axId val="119542793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4630271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Students</a:t>
            </a:r>
            <a:r>
              <a:rPr lang="en-US" baseline="0" dirty="0"/>
              <a:t> reporting electronic vapor product use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'Healthy Children'!$B$10</c:f>
              <c:strCache>
                <c:ptCount val="1"/>
                <c:pt idx="0">
                  <c:v>Students- Vaping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'Healthy Children'!$C$9:$J$9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'Healthy Children'!$C$10:$J$10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0-4CCF-92E1-40EC37D25C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7403071"/>
        <c:axId val="79995903"/>
      </c:barChart>
      <c:catAx>
        <c:axId val="119740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95903"/>
        <c:crosses val="autoZero"/>
        <c:auto val="1"/>
        <c:lblAlgn val="ctr"/>
        <c:lblOffset val="100"/>
        <c:noMultiLvlLbl val="0"/>
      </c:catAx>
      <c:valAx>
        <c:axId val="7999590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7403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4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Students reporting physical</a:t>
            </a:r>
            <a:r>
              <a:rPr lang="en-US" sz="1200" baseline="0" dirty="0"/>
              <a:t> activity for 60 minutes in the last 7 days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'Healthy Children'!$B$12</c:f>
              <c:strCache>
                <c:ptCount val="1"/>
                <c:pt idx="0">
                  <c:v>Students- Physical Activity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'Healthy Children'!$C$11:$J$11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'Healthy Children'!$C$12:$J$12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E7-41D5-AB47-24508C5B8B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982351"/>
        <c:axId val="1188583199"/>
      </c:barChart>
      <c:catAx>
        <c:axId val="779823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583199"/>
        <c:crosses val="autoZero"/>
        <c:auto val="1"/>
        <c:lblAlgn val="ctr"/>
        <c:lblOffset val="100"/>
        <c:noMultiLvlLbl val="0"/>
      </c:catAx>
      <c:valAx>
        <c:axId val="1188583199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982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Percent of students</a:t>
            </a:r>
            <a:r>
              <a:rPr lang="en-US" sz="1200" baseline="0" dirty="0"/>
              <a:t> who are obese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'Healthy Children'!$B$14</c:f>
              <c:strCache>
                <c:ptCount val="1"/>
                <c:pt idx="0">
                  <c:v>Obese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'Healthy Children'!$C$13:$J$13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'Healthy Children'!$C$14:$J$14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A-497D-95C6-9C71669F2C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943855"/>
        <c:axId val="77576783"/>
      </c:barChart>
      <c:catAx>
        <c:axId val="119394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76783"/>
        <c:crosses val="autoZero"/>
        <c:auto val="1"/>
        <c:lblAlgn val="ctr"/>
        <c:lblOffset val="100"/>
        <c:noMultiLvlLbl val="0"/>
      </c:catAx>
      <c:valAx>
        <c:axId val="7757678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3943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Percent of students who are overweight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'Healthy Children'!$B$16</c:f>
              <c:strCache>
                <c:ptCount val="1"/>
                <c:pt idx="0">
                  <c:v>Overweight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'Healthy Children'!$C$15:$J$15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'Healthy Children'!$C$16:$J$16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80-4295-AD05-0E0B06107D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4272143"/>
        <c:axId val="75651663"/>
      </c:barChart>
      <c:catAx>
        <c:axId val="1114272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51663"/>
        <c:crosses val="autoZero"/>
        <c:auto val="1"/>
        <c:lblAlgn val="ctr"/>
        <c:lblOffset val="100"/>
        <c:noMultiLvlLbl val="0"/>
      </c:catAx>
      <c:valAx>
        <c:axId val="756516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4272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Kindergarten</a:t>
            </a:r>
            <a:r>
              <a:rPr lang="en-US" baseline="0" dirty="0"/>
              <a:t> Readiness Assessment: Percent demonstrating readiness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'Enter School Ready to Learn'!$B$2</c:f>
              <c:strCache>
                <c:ptCount val="1"/>
                <c:pt idx="0">
                  <c:v>KRA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'Enter School Ready to Learn'!$C$1:$D$1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'Enter School Ready to Learn'!$C$2:$D$2</c:f>
              <c:numCache>
                <c:formatCode>General</c:formatCode>
                <c:ptCount val="2"/>
                <c:pt idx="0">
                  <c:v>13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B7-4E92-819A-D0F7B6EF3E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7401151"/>
        <c:axId val="79994911"/>
      </c:barChart>
      <c:catAx>
        <c:axId val="1197401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94911"/>
        <c:crosses val="autoZero"/>
        <c:auto val="1"/>
        <c:lblAlgn val="ctr"/>
        <c:lblOffset val="100"/>
        <c:noMultiLvlLbl val="0"/>
      </c:catAx>
      <c:valAx>
        <c:axId val="7999491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7401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6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children enrolled in a publicly-funded</a:t>
            </a:r>
            <a:r>
              <a:rPr lang="en-US" baseline="0" dirty="0"/>
              <a:t> pre-k the year prior to kindergarten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'Enter School Ready to Learn'!$B$4</c:f>
              <c:strCache>
                <c:ptCount val="1"/>
                <c:pt idx="0">
                  <c:v>Publicly Funded Pre-K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'Enter School Ready to Learn'!$C$3:$D$3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'Enter School Ready to Learn'!$C$4:$D$4</c:f>
              <c:numCache>
                <c:formatCode>General</c:formatCode>
                <c:ptCount val="2"/>
                <c:pt idx="0">
                  <c:v>5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0-41DE-91BD-8B2ECD7E3A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2401423"/>
        <c:axId val="79992927"/>
      </c:barChart>
      <c:catAx>
        <c:axId val="20124014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92927"/>
        <c:crosses val="autoZero"/>
        <c:auto val="1"/>
        <c:lblAlgn val="ctr"/>
        <c:lblOffset val="100"/>
        <c:noMultiLvlLbl val="0"/>
      </c:catAx>
      <c:valAx>
        <c:axId val="799929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12401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4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Chronic Absenteeism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'Children Successful in School'!$A$2</c:f>
              <c:strCache>
                <c:ptCount val="1"/>
                <c:pt idx="0">
                  <c:v>Chronic absenteeism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'Children Successful in School'!$B$1:$F$1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'Children Successful in School'!$B$2:$F$2</c:f>
              <c:numCache>
                <c:formatCode>General</c:formatCode>
                <c:ptCount val="5"/>
                <c:pt idx="0">
                  <c:v>10</c:v>
                </c:pt>
                <c:pt idx="1">
                  <c:v>3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5-4025-BB78-315D1F78AF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4641311"/>
        <c:axId val="1195416031"/>
      </c:barChart>
      <c:catAx>
        <c:axId val="1994641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5416031"/>
        <c:crosses val="autoZero"/>
        <c:auto val="1"/>
        <c:lblAlgn val="ctr"/>
        <c:lblOffset val="100"/>
        <c:noMultiLvlLbl val="0"/>
      </c:catAx>
      <c:valAx>
        <c:axId val="11954160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4641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Percent of Students Performing at or Above Performance Level 3 MCAP: English Language Arts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'Children Successful in School'!$A$4</c:f>
              <c:strCache>
                <c:ptCount val="1"/>
                <c:pt idx="0">
                  <c:v>MCAP English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'Children Successful in School'!$B$3:$F$3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'Children Successful in School'!$B$4:$F$4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CB-498B-A75A-3DE88044C6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672271"/>
        <c:axId val="107260495"/>
      </c:barChart>
      <c:catAx>
        <c:axId val="79672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60495"/>
        <c:crosses val="autoZero"/>
        <c:auto val="1"/>
        <c:lblAlgn val="ctr"/>
        <c:lblOffset val="100"/>
        <c:noMultiLvlLbl val="0"/>
      </c:catAx>
      <c:valAx>
        <c:axId val="10726049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672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6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Percent</a:t>
            </a:r>
            <a:r>
              <a:rPr lang="en-US" sz="1200" baseline="0" dirty="0"/>
              <a:t> of Students Performing at or Above PL3 </a:t>
            </a:r>
            <a:r>
              <a:rPr lang="en-US" sz="1200" dirty="0"/>
              <a:t>MCAP English (Alternative)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'Children Successful in School'!$A$6</c:f>
              <c:strCache>
                <c:ptCount val="1"/>
                <c:pt idx="0">
                  <c:v>MCAP English (ALTERNATIVE)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'Children Successful in School'!$B$5:$F$5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'Children Successful in School'!$B$6:$F$6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EF-4472-81D1-D5FEC87EC2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674671"/>
        <c:axId val="1188583695"/>
      </c:barChart>
      <c:catAx>
        <c:axId val="7967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583695"/>
        <c:crosses val="autoZero"/>
        <c:auto val="1"/>
        <c:lblAlgn val="ctr"/>
        <c:lblOffset val="100"/>
        <c:noMultiLvlLbl val="0"/>
      </c:catAx>
      <c:valAx>
        <c:axId val="118858369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674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4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is Your Zip Code?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Demographics!$A$6:$A$11</c:f>
              <c:numCache>
                <c:formatCode>General</c:formatCode>
                <c:ptCount val="6"/>
                <c:pt idx="0">
                  <c:v>21550</c:v>
                </c:pt>
                <c:pt idx="1">
                  <c:v>21561</c:v>
                </c:pt>
                <c:pt idx="2">
                  <c:v>21531</c:v>
                </c:pt>
                <c:pt idx="3">
                  <c:v>21541</c:v>
                </c:pt>
                <c:pt idx="4">
                  <c:v>21521</c:v>
                </c:pt>
                <c:pt idx="5">
                  <c:v>21545</c:v>
                </c:pt>
              </c:numCache>
            </c:numRef>
          </c:cat>
          <c:val>
            <c:numRef>
              <c:f>Demographics!$B$6:$B$11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95A-4280-94AC-AD7449079D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5964335"/>
        <c:axId val="1278860767"/>
      </c:barChart>
      <c:catAx>
        <c:axId val="11859643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8860767"/>
        <c:crosses val="autoZero"/>
        <c:auto val="1"/>
        <c:lblAlgn val="ctr"/>
        <c:lblOffset val="100"/>
        <c:noMultiLvlLbl val="0"/>
      </c:catAx>
      <c:valAx>
        <c:axId val="1278860767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5964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Percent of Students Performing at or Above PL3 MCAP Math (Alternative)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'Children Successful in School'!$A$8</c:f>
              <c:strCache>
                <c:ptCount val="1"/>
                <c:pt idx="0">
                  <c:v>MCAP Math (ALTERNATIVE)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'Children Successful in School'!$B$7:$F$7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'Children Successful in School'!$B$8:$F$8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6F-42A1-A2DA-D48368B6F0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4646591"/>
        <c:axId val="1106221279"/>
      </c:barChart>
      <c:catAx>
        <c:axId val="1994646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6221279"/>
        <c:crosses val="autoZero"/>
        <c:auto val="1"/>
        <c:lblAlgn val="ctr"/>
        <c:lblOffset val="100"/>
        <c:noMultiLvlLbl val="0"/>
      </c:catAx>
      <c:valAx>
        <c:axId val="11062212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4646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bg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Percent of Students Performing at or Above Performance</a:t>
            </a:r>
            <a:r>
              <a:rPr lang="en-US" sz="1200" baseline="0" dirty="0"/>
              <a:t> Level 3 MCAP: Math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'Children Successful in School'!$A$10</c:f>
              <c:strCache>
                <c:ptCount val="1"/>
                <c:pt idx="0">
                  <c:v>MCAP Math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'Children Successful in School'!$B$9:$F$9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'Children Successful in School'!$B$10:$F$10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55-4019-BA15-9880CB74FC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0675823"/>
        <c:axId val="1198690863"/>
      </c:barChart>
      <c:catAx>
        <c:axId val="1200675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690863"/>
        <c:crosses val="autoZero"/>
        <c:auto val="1"/>
        <c:lblAlgn val="ctr"/>
        <c:lblOffset val="100"/>
        <c:noMultiLvlLbl val="0"/>
      </c:catAx>
      <c:valAx>
        <c:axId val="11986908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0675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Educational Attainment: Percent of youth with high school</a:t>
            </a:r>
            <a:r>
              <a:rPr lang="en-US" baseline="0" dirty="0"/>
              <a:t> diploma or higher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'Youth Will Complete School'!$A$2</c:f>
              <c:strCache>
                <c:ptCount val="1"/>
                <c:pt idx="0">
                  <c:v>Educational Attainment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'Youth Will Complete School'!$B$1:$D$1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'Youth Will Complete School'!$B$2:$D$2</c:f>
              <c:numCache>
                <c:formatCode>General</c:formatCode>
                <c:ptCount val="3"/>
                <c:pt idx="0">
                  <c:v>13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F-454C-9E85-AAD8BCA497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669391"/>
        <c:axId val="107259999"/>
      </c:barChart>
      <c:catAx>
        <c:axId val="79669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59999"/>
        <c:crosses val="autoZero"/>
        <c:auto val="1"/>
        <c:lblAlgn val="ctr"/>
        <c:lblOffset val="100"/>
        <c:noMultiLvlLbl val="0"/>
      </c:catAx>
      <c:valAx>
        <c:axId val="10725999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669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bg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Four-Year Cohort Graduation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'Youth Will Complete School'!$A$4</c:f>
              <c:strCache>
                <c:ptCount val="1"/>
                <c:pt idx="0">
                  <c:v>Graduation Rate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'Youth Will Complete School'!$B$3:$D$3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'Youth Will Complete School'!$B$4:$D$4</c:f>
              <c:numCache>
                <c:formatCode>General</c:formatCode>
                <c:ptCount val="3"/>
                <c:pt idx="0">
                  <c:v>4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1-4776-904D-F6580AD6B5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4272623"/>
        <c:axId val="1113911279"/>
      </c:barChart>
      <c:catAx>
        <c:axId val="111427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3911279"/>
        <c:crosses val="autoZero"/>
        <c:auto val="1"/>
        <c:lblAlgn val="ctr"/>
        <c:lblOffset val="100"/>
        <c:noMultiLvlLbl val="0"/>
      </c:catAx>
      <c:valAx>
        <c:axId val="11139112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4272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Program Completion</a:t>
            </a:r>
            <a:r>
              <a:rPr lang="en-US" baseline="0" dirty="0"/>
              <a:t> of </a:t>
            </a:r>
            <a:r>
              <a:rPr lang="en-US" dirty="0"/>
              <a:t>Students with  Disabilities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'Youth Will Complete School'!$A$6</c:f>
              <c:strCache>
                <c:ptCount val="1"/>
                <c:pt idx="0">
                  <c:v>Program Completion- Students with  disabilities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'Youth Will Complete School'!$B$5:$D$5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'Youth Will Complete School'!$B$6:$D$6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A7-4DA8-B68B-A4D3963009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079023"/>
        <c:axId val="80396911"/>
      </c:barChart>
      <c:catAx>
        <c:axId val="73079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96911"/>
        <c:crosses val="autoZero"/>
        <c:auto val="1"/>
        <c:lblAlgn val="ctr"/>
        <c:lblOffset val="100"/>
        <c:noMultiLvlLbl val="0"/>
      </c:catAx>
      <c:valAx>
        <c:axId val="8039691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079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4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16-24-year-olds</a:t>
            </a:r>
            <a:r>
              <a:rPr lang="en-US" baseline="0" dirty="0"/>
              <a:t> in the labor force who are employed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'Youth Have Opportunities'!$A$2</c:f>
              <c:strCache>
                <c:ptCount val="1"/>
                <c:pt idx="0">
                  <c:v>Employment Rate 16-24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'Youth Have Opportunities'!$B$1:$E$1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'Youth Have Opportunities'!$B$2:$E$2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E-4700-80AB-8767ED4500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0673903"/>
        <c:axId val="1195923407"/>
      </c:barChart>
      <c:catAx>
        <c:axId val="120067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5923407"/>
        <c:crosses val="autoZero"/>
        <c:auto val="1"/>
        <c:lblAlgn val="ctr"/>
        <c:lblOffset val="100"/>
        <c:noMultiLvlLbl val="0"/>
      </c:catAx>
      <c:valAx>
        <c:axId val="119592340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067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6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Percent of 16-24-year-olds in the labor force who are unemployed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'Youth Have Opportunities'!$A$4</c:f>
              <c:strCache>
                <c:ptCount val="1"/>
                <c:pt idx="0">
                  <c:v>Unemployment Rate 16-24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'Youth Have Opportunities'!$B$3:$E$3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'Youth Have Opportunities'!$B$4:$E$4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EB-496B-B5F9-305F30D8AB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978511"/>
        <c:axId val="77573311"/>
      </c:barChart>
      <c:catAx>
        <c:axId val="77978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73311"/>
        <c:crosses val="autoZero"/>
        <c:auto val="1"/>
        <c:lblAlgn val="ctr"/>
        <c:lblOffset val="100"/>
        <c:noMultiLvlLbl val="0"/>
      </c:catAx>
      <c:valAx>
        <c:axId val="7757331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7978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Youth Disconnection:</a:t>
            </a:r>
            <a:r>
              <a:rPr lang="en-US" sz="1200" baseline="0" dirty="0"/>
              <a:t> percent of youth who are not working and not in school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'Youth Have Opportunities'!$A$6</c:f>
              <c:strCache>
                <c:ptCount val="1"/>
                <c:pt idx="0">
                  <c:v>Disconnected Youth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'Youth Have Opportunities'!$B$5:$E$5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'Youth Have Opportunities'!$B$6:$E$6</c:f>
              <c:numCache>
                <c:formatCode>General</c:formatCode>
                <c:ptCount val="4"/>
                <c:pt idx="0">
                  <c:v>9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DF-4E0F-AE18-52423AA2CA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944815"/>
        <c:axId val="1200221167"/>
      </c:barChart>
      <c:catAx>
        <c:axId val="119394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0221167"/>
        <c:crosses val="autoZero"/>
        <c:auto val="1"/>
        <c:lblAlgn val="ctr"/>
        <c:lblOffset val="100"/>
        <c:noMultiLvlLbl val="0"/>
      </c:catAx>
      <c:valAx>
        <c:axId val="12002211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394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bg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Percent of high school graduates who complete a CTE program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'Youth Have Opportunities'!$A$8</c:f>
              <c:strCache>
                <c:ptCount val="1"/>
                <c:pt idx="0">
                  <c:v>CTE Program Completion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'Youth Have Opportunities'!$B$7:$E$7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'Youth Have Opportunities'!$B$8:$E$8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3-41DE-9F58-D91ED8BF1B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939055"/>
        <c:axId val="77574303"/>
      </c:barChart>
      <c:catAx>
        <c:axId val="119393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74303"/>
        <c:crosses val="autoZero"/>
        <c:auto val="1"/>
        <c:lblAlgn val="ctr"/>
        <c:lblOffset val="100"/>
        <c:noMultiLvlLbl val="0"/>
      </c:catAx>
      <c:valAx>
        <c:axId val="7757430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3939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3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Rate of Violent Crime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'Communities Safe'!$A$2</c:f>
              <c:strCache>
                <c:ptCount val="1"/>
                <c:pt idx="0">
                  <c:v>Violent Crime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'Communities Safe'!$B$1:$G$1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'Communities Safe'!$B$2:$G$2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3-4127-815E-397F3CACEE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671311"/>
        <c:axId val="107260991"/>
      </c:barChart>
      <c:catAx>
        <c:axId val="79671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60991"/>
        <c:crosses val="autoZero"/>
        <c:auto val="1"/>
        <c:lblAlgn val="ctr"/>
        <c:lblOffset val="100"/>
        <c:noMultiLvlLbl val="0"/>
      </c:catAx>
      <c:valAx>
        <c:axId val="1072609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671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Result Areas'!$B$2</c:f>
              <c:strCache>
                <c:ptCount val="1"/>
                <c:pt idx="0">
                  <c:v>Babies Born Healthy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Result Areas'!$C$1:$J$1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'All Result Areas'!$C$2:$J$2</c:f>
              <c:numCache>
                <c:formatCode>General</c:formatCode>
                <c:ptCount val="8"/>
                <c:pt idx="0">
                  <c:v>8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D-47F6-89CD-92661FB960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464176"/>
        <c:axId val="660801936"/>
      </c:barChart>
      <c:catAx>
        <c:axId val="57846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801936"/>
        <c:crosses val="autoZero"/>
        <c:auto val="1"/>
        <c:lblAlgn val="ctr"/>
        <c:lblOffset val="100"/>
        <c:noMultiLvlLbl val="0"/>
      </c:catAx>
      <c:valAx>
        <c:axId val="660801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846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'Communities Safe'!$A$4</c:f>
              <c:strCache>
                <c:ptCount val="1"/>
                <c:pt idx="0">
                  <c:v>Juvenile Felony Offenses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'Communities Safe'!$B$3:$G$3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'Communities Safe'!$B$4:$G$4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3-4DF1-BC24-D2158B1184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978991"/>
        <c:axId val="1199908207"/>
      </c:barChart>
      <c:catAx>
        <c:axId val="7797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908207"/>
        <c:crosses val="autoZero"/>
        <c:auto val="1"/>
        <c:lblAlgn val="ctr"/>
        <c:lblOffset val="100"/>
        <c:noMultiLvlLbl val="0"/>
      </c:catAx>
      <c:valAx>
        <c:axId val="119990820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7978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6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Hospitalization-</a:t>
            </a:r>
            <a:r>
              <a:rPr lang="en-US" sz="1200" baseline="0" dirty="0"/>
              <a:t> nonfatal injury rate for assault injuries to children and youth 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'Communities Safe'!$A$6</c:f>
              <c:strCache>
                <c:ptCount val="1"/>
                <c:pt idx="0">
                  <c:v>Hospitalization (Assault)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'Communities Safe'!$B$5:$G$5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'Communities Safe'!$B$6:$G$6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F6-418B-88FA-5C0D01BF2C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667471"/>
        <c:axId val="1193173455"/>
      </c:barChart>
      <c:catAx>
        <c:axId val="7966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173455"/>
        <c:crosses val="autoZero"/>
        <c:auto val="1"/>
        <c:lblAlgn val="ctr"/>
        <c:lblOffset val="100"/>
        <c:noMultiLvlLbl val="0"/>
      </c:catAx>
      <c:valAx>
        <c:axId val="11931734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667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3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Child Maltreatment: rate of children with child</a:t>
            </a:r>
            <a:r>
              <a:rPr lang="en-US" sz="1200" baseline="0" dirty="0"/>
              <a:t> abuse/neglect findings</a:t>
            </a:r>
            <a:r>
              <a:rPr lang="en-US" sz="12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'Communities Safe'!$A$8</c:f>
              <c:strCache>
                <c:ptCount val="1"/>
                <c:pt idx="0">
                  <c:v>Child Maltreatment 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'Communities Safe'!$B$7:$G$7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'Communities Safe'!$B$8:$G$8</c:f>
              <c:numCache>
                <c:formatCode>General</c:formatCode>
                <c:ptCount val="6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9F-42B5-ACD2-F3F98582C4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078543"/>
        <c:axId val="1201147855"/>
      </c:barChart>
      <c:catAx>
        <c:axId val="73078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147855"/>
        <c:crosses val="autoZero"/>
        <c:auto val="1"/>
        <c:lblAlgn val="ctr"/>
        <c:lblOffset val="100"/>
        <c:noMultiLvlLbl val="0"/>
      </c:catAx>
      <c:valAx>
        <c:axId val="12011478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078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bg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Rate of</a:t>
            </a:r>
            <a:r>
              <a:rPr lang="en-US" baseline="0" dirty="0"/>
              <a:t> new cases of elevated blood lead levels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'Communities Safe'!$A$10</c:f>
              <c:strCache>
                <c:ptCount val="1"/>
                <c:pt idx="0">
                  <c:v>Blood Lead Levels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'Communities Safe'!$B$9:$G$9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'Communities Safe'!$B$10:$G$10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F-420A-BEDB-E29E79F9D0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7689519"/>
        <c:axId val="1113909791"/>
      </c:barChart>
      <c:catAx>
        <c:axId val="10768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3909791"/>
        <c:crosses val="autoZero"/>
        <c:auto val="1"/>
        <c:lblAlgn val="ctr"/>
        <c:lblOffset val="100"/>
        <c:noMultiLvlLbl val="0"/>
      </c:catAx>
      <c:valAx>
        <c:axId val="11139097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7689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'Communities Safe'!$A$12</c:f>
              <c:strCache>
                <c:ptCount val="1"/>
                <c:pt idx="0">
                  <c:v>Out-of-Home Placements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'Communities Safe'!$B$11:$G$11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'Communities Safe'!$B$12:$G$12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2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F-4424-BCFE-CDEC3DABDB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941935"/>
        <c:axId val="1199910191"/>
      </c:barChart>
      <c:catAx>
        <c:axId val="1193941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910191"/>
        <c:crosses val="autoZero"/>
        <c:auto val="1"/>
        <c:lblAlgn val="ctr"/>
        <c:lblOffset val="100"/>
        <c:noMultiLvlLbl val="0"/>
      </c:catAx>
      <c:valAx>
        <c:axId val="11999101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3941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4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Child Poverty: percent of children under 18</a:t>
            </a:r>
            <a:r>
              <a:rPr lang="en-US" sz="1200" baseline="0" dirty="0"/>
              <a:t> living in poverty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'Families are Economically Stabl'!$A$2</c:f>
              <c:strCache>
                <c:ptCount val="1"/>
                <c:pt idx="0">
                  <c:v>Children Living in Poverty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'Families are Economically Stabl'!$B$1:$E$1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'Families are Economically Stabl'!$B$2:$E$2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1-4868-ADC2-A54A1A2132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3689695"/>
        <c:axId val="1191246527"/>
      </c:barChart>
      <c:catAx>
        <c:axId val="1993689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1246527"/>
        <c:crosses val="autoZero"/>
        <c:auto val="1"/>
        <c:lblAlgn val="ctr"/>
        <c:lblOffset val="100"/>
        <c:noMultiLvlLbl val="0"/>
      </c:catAx>
      <c:valAx>
        <c:axId val="11912465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3689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4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Students Who are Unstably Housed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'Families are Economically Stabl'!$A$4</c:f>
              <c:strCache>
                <c:ptCount val="1"/>
                <c:pt idx="0">
                  <c:v>Students Who are Unstably Housed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'Families are Economically Stabl'!$B$3:$E$3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'Families are Economically Stabl'!$B$4:$E$4</c:f>
              <c:numCache>
                <c:formatCode>General</c:formatCode>
                <c:ptCount val="4"/>
                <c:pt idx="0">
                  <c:v>9</c:v>
                </c:pt>
                <c:pt idx="1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4-4DAD-9602-0EE4496B3E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179823"/>
        <c:axId val="1112935743"/>
      </c:barChart>
      <c:catAx>
        <c:axId val="111179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2935743"/>
        <c:crosses val="autoZero"/>
        <c:auto val="1"/>
        <c:lblAlgn val="ctr"/>
        <c:lblOffset val="100"/>
        <c:noMultiLvlLbl val="0"/>
      </c:catAx>
      <c:valAx>
        <c:axId val="11129357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179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Percent</a:t>
            </a:r>
            <a:r>
              <a:rPr lang="en-US" sz="1200" baseline="0" dirty="0"/>
              <a:t> of families spending &gt;30% income on housing (Rent</a:t>
            </a:r>
            <a:r>
              <a:rPr lang="en-US" baseline="0" dirty="0"/>
              <a:t>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'Families are Economically Stabl'!$A$6</c:f>
              <c:strCache>
                <c:ptCount val="1"/>
                <c:pt idx="0">
                  <c:v>Housing Burdened (Rent)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'Families are Economically Stabl'!$B$5:$E$5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'Families are Economically Stabl'!$B$6:$E$6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6-4A8B-B242-AC74ECA69A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976591"/>
        <c:axId val="107261983"/>
      </c:barChart>
      <c:catAx>
        <c:axId val="77976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61983"/>
        <c:crosses val="autoZero"/>
        <c:auto val="1"/>
        <c:lblAlgn val="ctr"/>
        <c:lblOffset val="100"/>
        <c:noMultiLvlLbl val="0"/>
      </c:catAx>
      <c:valAx>
        <c:axId val="10726198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7976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bg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Percent of families spending &gt;30% income on housing </a:t>
            </a:r>
            <a:r>
              <a:rPr lang="en-US" sz="1200" dirty="0"/>
              <a:t>(Mortgage)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'Families are Economically Stabl'!$A$8</c:f>
              <c:strCache>
                <c:ptCount val="1"/>
                <c:pt idx="0">
                  <c:v>Housing Burdened (Mortgage)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'Families are Economically Stabl'!$B$7:$E$7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'Families are Economically Stabl'!$B$8:$E$8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5E-413B-87CD-51E2080C95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2421887"/>
        <c:axId val="1191246031"/>
      </c:barChart>
      <c:catAx>
        <c:axId val="2012421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1246031"/>
        <c:crosses val="autoZero"/>
        <c:auto val="1"/>
        <c:lblAlgn val="ctr"/>
        <c:lblOffset val="100"/>
        <c:noMultiLvlLbl val="0"/>
      </c:catAx>
      <c:valAx>
        <c:axId val="11912460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12421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2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Children Enter School Ready to Learn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Result Areas'!$B$6</c:f>
              <c:strCache>
                <c:ptCount val="1"/>
                <c:pt idx="0">
                  <c:v>Children Enter School Ready to Learn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Result Areas'!$C$5:$J$5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'All Result Areas'!$C$6:$J$6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7-460E-8A67-3A10DA6237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484336"/>
        <c:axId val="658107952"/>
      </c:barChart>
      <c:catAx>
        <c:axId val="57848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107952"/>
        <c:crosses val="autoZero"/>
        <c:auto val="1"/>
        <c:lblAlgn val="ctr"/>
        <c:lblOffset val="100"/>
        <c:noMultiLvlLbl val="0"/>
      </c:catAx>
      <c:valAx>
        <c:axId val="658107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848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4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Result Areas'!$B$4</c:f>
              <c:strCache>
                <c:ptCount val="1"/>
                <c:pt idx="0">
                  <c:v>Healthy Children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Result Areas'!$C$3:$J$3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'All Result Areas'!$C$4:$J$4</c:f>
              <c:numCache>
                <c:formatCode>General</c:formatCode>
                <c:ptCount val="8"/>
                <c:pt idx="0">
                  <c:v>8</c:v>
                </c:pt>
                <c:pt idx="1">
                  <c:v>6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3-4B63-AB9F-4E863DC637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492016"/>
        <c:axId val="657717984"/>
      </c:barChart>
      <c:catAx>
        <c:axId val="57849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717984"/>
        <c:crosses val="autoZero"/>
        <c:auto val="1"/>
        <c:lblAlgn val="ctr"/>
        <c:lblOffset val="100"/>
        <c:noMultiLvlLbl val="0"/>
      </c:catAx>
      <c:valAx>
        <c:axId val="657717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849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Children Are Successful in School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Result Areas'!$B$8</c:f>
              <c:strCache>
                <c:ptCount val="1"/>
                <c:pt idx="0">
                  <c:v>Chidren Are Successful in School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Result Areas'!$C$7:$J$7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'All Result Areas'!$C$8:$J$8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1-4865-9343-DA0EF5FAFF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468976"/>
        <c:axId val="658110928"/>
      </c:barChart>
      <c:catAx>
        <c:axId val="57846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110928"/>
        <c:crosses val="autoZero"/>
        <c:auto val="1"/>
        <c:lblAlgn val="ctr"/>
        <c:lblOffset val="100"/>
        <c:noMultiLvlLbl val="0"/>
      </c:catAx>
      <c:valAx>
        <c:axId val="658110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846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Result Areas'!$B$10</c:f>
              <c:strCache>
                <c:ptCount val="1"/>
                <c:pt idx="0">
                  <c:v>Youth Will Complete School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Result Areas'!$C$9:$J$9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'All Result Areas'!$C$10:$J$10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D-4CFE-8A04-99C3994C98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469936"/>
        <c:axId val="660803424"/>
      </c:barChart>
      <c:catAx>
        <c:axId val="57846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803424"/>
        <c:crosses val="autoZero"/>
        <c:auto val="1"/>
        <c:lblAlgn val="ctr"/>
        <c:lblOffset val="100"/>
        <c:noMultiLvlLbl val="0"/>
      </c:catAx>
      <c:valAx>
        <c:axId val="660803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7846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Youth Have Opportunities for Employment or Career Readiness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Result Areas'!$B$12</c:f>
              <c:strCache>
                <c:ptCount val="1"/>
                <c:pt idx="0">
                  <c:v>Youth Have Opportunities for Employment or Career Readiness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Result Areas'!$C$11:$J$11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'All Result Areas'!$C$12:$J$12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C-421F-8EBE-75405AF621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469456"/>
        <c:axId val="669679791"/>
      </c:barChart>
      <c:catAx>
        <c:axId val="57846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679791"/>
        <c:crosses val="autoZero"/>
        <c:auto val="1"/>
        <c:lblAlgn val="ctr"/>
        <c:lblOffset val="100"/>
        <c:noMultiLvlLbl val="0"/>
      </c:catAx>
      <c:valAx>
        <c:axId val="6696797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846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1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0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6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3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3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9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9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1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7" Type="http://schemas.openxmlformats.org/officeDocument/2006/relationships/chart" Target="../charts/chart44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3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8.xml"/><Relationship Id="rId4" Type="http://schemas.openxmlformats.org/officeDocument/2006/relationships/chart" Target="../charts/char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id/urn:aaid:sc:va6c2:035b5295-bac5-46a6-ac77-111353272e75" TargetMode="External"/><Relationship Id="rId2" Type="http://schemas.openxmlformats.org/officeDocument/2006/relationships/hyperlink" Target="https://acrobat.adobe.com/id/urn:aaid:sc:VA6C2:2f2a246a-df31-4408-8eb3-ee4140c7911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Relationship Id="rId9" Type="http://schemas.openxmlformats.org/officeDocument/2006/relationships/chart" Target="../charts/char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chart" Target="../charts/chart18.xml"/><Relationship Id="rId7" Type="http://schemas.openxmlformats.org/officeDocument/2006/relationships/chart" Target="../charts/chart22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Relationship Id="rId9" Type="http://schemas.openxmlformats.org/officeDocument/2006/relationships/chart" Target="../charts/char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1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57D91-5269-8F8A-8E11-440700C7D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6359354" cy="3902149"/>
          </a:xfrm>
        </p:spPr>
        <p:txBody>
          <a:bodyPr anchor="t">
            <a:noAutofit/>
          </a:bodyPr>
          <a:lstStyle/>
          <a:p>
            <a:pPr algn="l"/>
            <a:r>
              <a:rPr lang="en-US" sz="4400" i="0" dirty="0"/>
              <a:t>Community partnership agreement</a:t>
            </a:r>
            <a:br>
              <a:rPr lang="en-US" sz="4400" i="0" dirty="0"/>
            </a:br>
            <a:r>
              <a:rPr lang="en-US" sz="4400" i="0" dirty="0"/>
              <a:t> listening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0600F-6D8A-A285-0B32-C3AC4834D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70" y="4651745"/>
            <a:ext cx="4890977" cy="999460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Survey results and summary</a:t>
            </a:r>
          </a:p>
        </p:txBody>
      </p:sp>
      <p:pic>
        <p:nvPicPr>
          <p:cNvPr id="4" name="Picture 3" descr="Vector background of vibrant colors splashing">
            <a:extLst>
              <a:ext uri="{FF2B5EF4-FFF2-40B4-BE49-F238E27FC236}">
                <a16:creationId xmlns:a16="http://schemas.microsoft.com/office/drawing/2014/main" id="{304B7F66-B617-F16C-494C-57850984EC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95" r="13165" b="-1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967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1ACAB-1D22-C633-7A31-56625F378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Communities are safe for Children, Youth, and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7F412-9F58-12A0-F2D4-AF79CB82C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04281"/>
            <a:ext cx="9906000" cy="957581"/>
          </a:xfrm>
        </p:spPr>
        <p:txBody>
          <a:bodyPr/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indicators pertaining to 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Communities are Safe for Children, Youth, and Families 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 order from </a:t>
            </a:r>
            <a:r>
              <a:rPr lang="en-US" sz="18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6 being the least important)</a:t>
            </a:r>
            <a:endParaRPr lang="en-US" sz="1800" dirty="0"/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D91F7A-21E8-FF67-5EC7-E60D786179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377410"/>
              </p:ext>
            </p:extLst>
          </p:nvPr>
        </p:nvGraphicFramePr>
        <p:xfrm>
          <a:off x="1246026" y="2856333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F0C0863-3755-93CB-5122-FC11EE4A56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051052"/>
              </p:ext>
            </p:extLst>
          </p:nvPr>
        </p:nvGraphicFramePr>
        <p:xfrm>
          <a:off x="4724400" y="2852835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0330383-3761-F3CF-0894-6B190A7411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508474"/>
              </p:ext>
            </p:extLst>
          </p:nvPr>
        </p:nvGraphicFramePr>
        <p:xfrm>
          <a:off x="8232710" y="2852835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0C98956-B5CE-9157-515A-B9EAA2C4F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430763"/>
              </p:ext>
            </p:extLst>
          </p:nvPr>
        </p:nvGraphicFramePr>
        <p:xfrm>
          <a:off x="1246026" y="4863581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BBD08C0-0F60-E4BB-AF21-D8F1AA92C4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499256"/>
              </p:ext>
            </p:extLst>
          </p:nvPr>
        </p:nvGraphicFramePr>
        <p:xfrm>
          <a:off x="4724400" y="4863581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FFD413D-B808-5C30-24A5-73A640702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045026"/>
              </p:ext>
            </p:extLst>
          </p:nvPr>
        </p:nvGraphicFramePr>
        <p:xfrm>
          <a:off x="8232710" y="4863581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96162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EC813-CACC-2884-C1A4-0D49FCFF9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Families are economically 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4EFA-44CC-95B1-D645-65F73708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22942"/>
            <a:ext cx="9906000" cy="938919"/>
          </a:xfrm>
        </p:spPr>
        <p:txBody>
          <a:bodyPr/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indicators pertaining to 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Families are Economically Stable 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 order from </a:t>
            </a:r>
            <a:r>
              <a:rPr lang="en-US" sz="18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4 being the least important)</a:t>
            </a:r>
            <a:endParaRPr lang="en-US" sz="1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83BD0E-8BBE-E8FE-044A-8EEE9C4A48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781364"/>
              </p:ext>
            </p:extLst>
          </p:nvPr>
        </p:nvGraphicFramePr>
        <p:xfrm>
          <a:off x="2918927" y="2829957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D8D9C76-4BD7-96B4-3184-75DCF19298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064139"/>
              </p:ext>
            </p:extLst>
          </p:nvPr>
        </p:nvGraphicFramePr>
        <p:xfrm>
          <a:off x="6791130" y="2829957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78DC3EF-856F-8EE7-5160-8105833271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228268"/>
              </p:ext>
            </p:extLst>
          </p:nvPr>
        </p:nvGraphicFramePr>
        <p:xfrm>
          <a:off x="1547327" y="4810125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FB0A9B5-0F7F-17F9-1482-63D3808068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800350"/>
              </p:ext>
            </p:extLst>
          </p:nvPr>
        </p:nvGraphicFramePr>
        <p:xfrm>
          <a:off x="5158275" y="4810125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4613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0BE7-376F-E7CA-57BB-127DF79B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36193"/>
            <a:ext cx="9906000" cy="587829"/>
          </a:xfrm>
        </p:spPr>
        <p:txBody>
          <a:bodyPr>
            <a:normAutofit/>
          </a:bodyPr>
          <a:lstStyle/>
          <a:p>
            <a:r>
              <a:rPr lang="en-US" sz="2800" i="0" dirty="0"/>
              <a:t>Listening session summary- common themes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E226D-DB7A-2680-9DD4-8C030402C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24022"/>
            <a:ext cx="9906000" cy="5903349"/>
          </a:xfrm>
        </p:spPr>
        <p:txBody>
          <a:bodyPr numCol="3"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is the story behind the data?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Indicators within the same result area relating and affecting one another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Transportation issues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Access to services or resources/lack of providers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Lack of education to public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Effects of COVID/social isolation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Impact of social media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Impact of services that are already implemented in the community 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Differences in community members’ ideals and beliefs impacting child well-being indicators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Legislation 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Generational issues 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Economic disparity 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marL="0" indent="0" algn="ctr">
              <a:buNone/>
            </a:pPr>
            <a:r>
              <a:rPr lang="en-US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Who are the partners that can help in making a difference? 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School system/Board of Education/teachers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Hospitals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Doctors/OBGYN/Family Practices/Primary Care Providers/Personal Health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Garrett County Health Department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Dove Center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Garrett County Community Action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Parents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Churches and faith-based organizations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Behavioral Health providers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Transportation services 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Services for children/youth (ex. Landon’s Library, Judy Center, etc.)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Library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Day Care Providers/Pre-K 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Garrett College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Local employers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Western MD Consortium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Garrett County Department of Social Services/DHS</a:t>
            </a:r>
          </a:p>
          <a:p>
            <a:pPr lvl="1"/>
            <a:r>
              <a:rPr lang="en-US" sz="1200" dirty="0">
                <a:solidFill>
                  <a:schemeClr val="accent4"/>
                </a:solidFill>
              </a:rPr>
              <a:t>Legal system/Department of Juvenile Services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are some ideas, including low-cost and no-cost, that can help in making a difference?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Education to the public/ reducing stigma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Education to public school students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Creating or updating community recreational areas 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Meet people where they are to provide help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Programs by community partners that encourage healthy habits for youth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Offer tutoring programs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In-home or mobile services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Increasing transportation options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Mentoring programs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</a:rPr>
              <a:t>Apprenticeship programs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4109E8-4BB2-C2F1-5FD5-1C41D0C1DBD4}"/>
              </a:ext>
            </a:extLst>
          </p:cNvPr>
          <p:cNvSpPr txBox="1"/>
          <p:nvPr/>
        </p:nvSpPr>
        <p:spPr>
          <a:xfrm>
            <a:off x="585518" y="5464591"/>
            <a:ext cx="3530134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Listening Session Attendees:</a:t>
            </a:r>
          </a:p>
          <a:p>
            <a:pPr algn="ctr"/>
            <a:r>
              <a:rPr lang="en-US" sz="1400" dirty="0"/>
              <a:t>Session 1:  13</a:t>
            </a:r>
          </a:p>
          <a:p>
            <a:pPr algn="ctr"/>
            <a:r>
              <a:rPr lang="en-US" sz="1400" dirty="0"/>
              <a:t>Session 2:  11</a:t>
            </a:r>
          </a:p>
          <a:p>
            <a:pPr algn="ctr"/>
            <a:r>
              <a:rPr lang="en-US" sz="1400" dirty="0"/>
              <a:t>Session 3:   7</a:t>
            </a:r>
          </a:p>
          <a:p>
            <a:pPr algn="ctr"/>
            <a:r>
              <a:rPr lang="en-US" sz="1200" dirty="0"/>
              <a:t>*listening sessions were also available via posted recording</a:t>
            </a:r>
          </a:p>
        </p:txBody>
      </p:sp>
    </p:spTree>
    <p:extLst>
      <p:ext uri="{BB962C8B-B14F-4D97-AF65-F5344CB8AC3E}">
        <p14:creationId xmlns:p14="http://schemas.microsoft.com/office/powerpoint/2010/main" val="538515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A762-9EBC-E649-7EA7-F9EC803F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D0114-C7FB-C131-AEB6-99B68AAC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0223"/>
            <a:ext cx="9906000" cy="4024424"/>
          </a:xfrm>
        </p:spPr>
        <p:txBody>
          <a:bodyPr>
            <a:normAutofit/>
          </a:bodyPr>
          <a:lstStyle/>
          <a:p>
            <a:r>
              <a:rPr lang="en-US" dirty="0"/>
              <a:t>The data slides shared during the Community Partnership Agreement Listening Sessions can be found here: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for Community Partnership Agreement Listening Sessions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full summary of the conversation around the 3 questions asked during the Listening Sessions can be found here: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CPA Listening Session Summary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is the story behind the data?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Who are the partners that can help make a difference?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are some ideas, including low-cost and no-cost, that can help make a difference?  </a:t>
            </a:r>
          </a:p>
        </p:txBody>
      </p:sp>
    </p:spTree>
    <p:extLst>
      <p:ext uri="{BB962C8B-B14F-4D97-AF65-F5344CB8AC3E}">
        <p14:creationId xmlns:p14="http://schemas.microsoft.com/office/powerpoint/2010/main" val="155285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76FA-2848-BD69-58BB-510D03C95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05413"/>
            <a:ext cx="9906000" cy="1382156"/>
          </a:xfrm>
        </p:spPr>
        <p:txBody>
          <a:bodyPr/>
          <a:lstStyle/>
          <a:p>
            <a:r>
              <a:rPr lang="en-US" i="0" dirty="0"/>
              <a:t>demographics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F1BCC44-9EF2-1ED4-0F22-7BAAFBA24C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26262"/>
              </p:ext>
            </p:extLst>
          </p:nvPr>
        </p:nvGraphicFramePr>
        <p:xfrm>
          <a:off x="588565" y="1871632"/>
          <a:ext cx="5194041" cy="327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57C37822-761C-98CC-4A1F-A3ECF178F069}"/>
              </a:ext>
            </a:extLst>
          </p:cNvPr>
          <p:cNvSpPr txBox="1"/>
          <p:nvPr/>
        </p:nvSpPr>
        <p:spPr>
          <a:xfrm>
            <a:off x="1698907" y="5124195"/>
            <a:ext cx="2973355" cy="9797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accent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0" u="none" dirty="0">
                <a:solidFill>
                  <a:schemeClr val="dk1"/>
                </a:solidFill>
                <a:effectLst/>
                <a:ea typeface="+mn-ea"/>
                <a:cs typeface="Arial" panose="020B0604020202020204" pitchFamily="34" charset="0"/>
              </a:rPr>
              <a:t>If you are NOT a resident of Garrett County, what is your affiliation with Garrett County? </a:t>
            </a:r>
          </a:p>
          <a:p>
            <a:endParaRPr lang="en-US" sz="1200" b="0" i="0" dirty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r>
              <a:rPr lang="en-US" sz="1200" b="0" i="0" dirty="0">
                <a:solidFill>
                  <a:schemeClr val="dk1"/>
                </a:solidFill>
                <a:effectLst/>
                <a:ea typeface="+mn-ea"/>
                <a:cs typeface="Arial" panose="020B0604020202020204" pitchFamily="34" charset="0"/>
              </a:rPr>
              <a:t>"I</a:t>
            </a:r>
            <a:r>
              <a:rPr lang="en-US" sz="1200" b="0" i="0" baseline="0" dirty="0">
                <a:solidFill>
                  <a:schemeClr val="dk1"/>
                </a:solidFill>
                <a:effectLst/>
                <a:ea typeface="+mn-ea"/>
                <a:cs typeface="Arial" panose="020B0604020202020204" pitchFamily="34" charset="0"/>
              </a:rPr>
              <a:t> work in GC"</a:t>
            </a:r>
          </a:p>
          <a:p>
            <a:pPr lvl="0"/>
            <a:r>
              <a:rPr lang="en-US" sz="1200" b="0" i="0" baseline="0" dirty="0">
                <a:solidFill>
                  <a:schemeClr val="dk1"/>
                </a:solidFill>
                <a:effectLst/>
                <a:ea typeface="+mn-ea"/>
                <a:cs typeface="Arial" panose="020B0604020202020204" pitchFamily="34" charset="0"/>
              </a:rPr>
              <a:t>"I serve families in Garrett County"</a:t>
            </a:r>
            <a:endParaRPr lang="en-US" sz="1200" dirty="0"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9C45254-8004-6450-9C2A-7D36A3C687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827686"/>
              </p:ext>
            </p:extLst>
          </p:nvPr>
        </p:nvGraphicFramePr>
        <p:xfrm>
          <a:off x="6183086" y="37704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2DDF143-91E6-5762-5289-0BFCC076D6C6}"/>
              </a:ext>
            </a:extLst>
          </p:cNvPr>
          <p:cNvSpPr txBox="1"/>
          <p:nvPr/>
        </p:nvSpPr>
        <p:spPr>
          <a:xfrm>
            <a:off x="1264298" y="1125904"/>
            <a:ext cx="371377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18 total survey respondents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D743C38-8874-240D-0E05-7F0303D180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125637"/>
              </p:ext>
            </p:extLst>
          </p:nvPr>
        </p:nvGraphicFramePr>
        <p:xfrm>
          <a:off x="6183086" y="76164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F47CA62-A5F2-CAB5-48C1-3D93DAD7DC56}"/>
              </a:ext>
            </a:extLst>
          </p:cNvPr>
          <p:cNvSpPr txBox="1"/>
          <p:nvPr/>
        </p:nvSpPr>
        <p:spPr>
          <a:xfrm>
            <a:off x="6653525" y="3506822"/>
            <a:ext cx="36311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*an error in the survey allowed for only 12/18 responses in zip code</a:t>
            </a:r>
          </a:p>
        </p:txBody>
      </p:sp>
    </p:spTree>
    <p:extLst>
      <p:ext uri="{BB962C8B-B14F-4D97-AF65-F5344CB8AC3E}">
        <p14:creationId xmlns:p14="http://schemas.microsoft.com/office/powerpoint/2010/main" val="16751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4D70-62A1-E0CD-07BE-9E36056D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Result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AECD-9D75-D63F-0D5B-29E743C72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57292"/>
            <a:ext cx="9906000" cy="1050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overall 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Result Areas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in order from </a:t>
            </a:r>
            <a:r>
              <a:rPr lang="en-US" sz="18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8 being the least important)</a:t>
            </a:r>
            <a:endParaRPr lang="en-US" sz="1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A5B1E68-7141-E512-48BC-9E8C3EB98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245550"/>
              </p:ext>
            </p:extLst>
          </p:nvPr>
        </p:nvGraphicFramePr>
        <p:xfrm>
          <a:off x="404327" y="2445890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B001DDB-ABC5-223F-FFF9-0E9E3CDF62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377777"/>
              </p:ext>
            </p:extLst>
          </p:nvPr>
        </p:nvGraphicFramePr>
        <p:xfrm>
          <a:off x="6301273" y="2430624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8300CF9-BB21-0A6E-B6DB-26B4430402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334238"/>
              </p:ext>
            </p:extLst>
          </p:nvPr>
        </p:nvGraphicFramePr>
        <p:xfrm>
          <a:off x="3352800" y="2430624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4A6C4DC-AEDD-6995-0E68-49B9396139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125610"/>
              </p:ext>
            </p:extLst>
          </p:nvPr>
        </p:nvGraphicFramePr>
        <p:xfrm>
          <a:off x="9249747" y="2430624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DE3DD6F-0695-2F9C-849C-E393D6B0D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994705"/>
              </p:ext>
            </p:extLst>
          </p:nvPr>
        </p:nvGraphicFramePr>
        <p:xfrm>
          <a:off x="404327" y="4495799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B55E8A-6340-87B4-3148-88AFE42097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711700"/>
              </p:ext>
            </p:extLst>
          </p:nvPr>
        </p:nvGraphicFramePr>
        <p:xfrm>
          <a:off x="3352800" y="4486308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14887C5-3AA3-C841-67FA-8582AA21AB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13151"/>
              </p:ext>
            </p:extLst>
          </p:nvPr>
        </p:nvGraphicFramePr>
        <p:xfrm>
          <a:off x="6301273" y="4495799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B53BE87-36F9-B364-9547-64E4D3D495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455094"/>
              </p:ext>
            </p:extLst>
          </p:nvPr>
        </p:nvGraphicFramePr>
        <p:xfrm>
          <a:off x="9249747" y="4486308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16001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E7E47-5AF1-5712-2567-9EB5AEDE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Babies born healthy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FAEB-4195-7120-95A5-CA1135C2D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05971"/>
            <a:ext cx="9906000" cy="1038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indicators pertaining to 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Babies Born Healthy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in order from </a:t>
            </a:r>
            <a:r>
              <a:rPr lang="en-US" sz="18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5 being the least important)</a:t>
            </a:r>
            <a:endParaRPr lang="en-US" sz="1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54D970A-191D-E545-660B-858E5DD7DC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848100"/>
              </p:ext>
            </p:extLst>
          </p:nvPr>
        </p:nvGraphicFramePr>
        <p:xfrm>
          <a:off x="1143000" y="2544417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05B86BF-C41A-DDD6-C0B0-C60C69D561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391439"/>
              </p:ext>
            </p:extLst>
          </p:nvPr>
        </p:nvGraphicFramePr>
        <p:xfrm>
          <a:off x="8077200" y="2544417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020C3FE-E816-3817-2331-6F6DC453E5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649160"/>
              </p:ext>
            </p:extLst>
          </p:nvPr>
        </p:nvGraphicFramePr>
        <p:xfrm>
          <a:off x="4610100" y="2544417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DDDFCF3-81A5-8368-747F-1B9AE9F37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765404"/>
              </p:ext>
            </p:extLst>
          </p:nvPr>
        </p:nvGraphicFramePr>
        <p:xfrm>
          <a:off x="2597020" y="4694076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35ABBE2-B2B9-07C1-8D58-962B1025B4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655243"/>
              </p:ext>
            </p:extLst>
          </p:nvPr>
        </p:nvGraphicFramePr>
        <p:xfrm>
          <a:off x="6732814" y="4694076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2689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0F9C-1ECA-F4F3-3462-D2B72024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Healthy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104EC-C307-D792-520D-B4DF42965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05699"/>
            <a:ext cx="9906000" cy="976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indicators pertaining to 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Healthy Children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in order from </a:t>
            </a:r>
            <a:r>
              <a:rPr lang="en-US" sz="18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8 being the least important)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A4C37CD-2A2E-59F4-1015-2DF0C211B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317476"/>
              </p:ext>
            </p:extLst>
          </p:nvPr>
        </p:nvGraphicFramePr>
        <p:xfrm>
          <a:off x="285750" y="2557564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E747138-1BAD-B28C-F2FC-FBB7E8493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32027"/>
              </p:ext>
            </p:extLst>
          </p:nvPr>
        </p:nvGraphicFramePr>
        <p:xfrm>
          <a:off x="3267075" y="2557564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118C93C-8229-60DA-78DA-0726678956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459557"/>
              </p:ext>
            </p:extLst>
          </p:nvPr>
        </p:nvGraphicFramePr>
        <p:xfrm>
          <a:off x="6184254" y="2557564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60968D3-EE37-E95F-8BE1-4C0C21A21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784934"/>
              </p:ext>
            </p:extLst>
          </p:nvPr>
        </p:nvGraphicFramePr>
        <p:xfrm>
          <a:off x="9101433" y="2557564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D61289C-9BBE-FBAC-4EC3-7014437C5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771356"/>
              </p:ext>
            </p:extLst>
          </p:nvPr>
        </p:nvGraphicFramePr>
        <p:xfrm>
          <a:off x="285750" y="4729072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FD3B279-1A3F-FCB8-292F-6374DCA341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253075"/>
              </p:ext>
            </p:extLst>
          </p:nvPr>
        </p:nvGraphicFramePr>
        <p:xfrm>
          <a:off x="3267075" y="4729072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6BE19D5-2F6B-DED6-0DF3-04B0605335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012162"/>
              </p:ext>
            </p:extLst>
          </p:nvPr>
        </p:nvGraphicFramePr>
        <p:xfrm>
          <a:off x="6188340" y="4729072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DAD5FFA-9AAC-7ED3-7BFE-6548AFD723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096871"/>
              </p:ext>
            </p:extLst>
          </p:nvPr>
        </p:nvGraphicFramePr>
        <p:xfrm>
          <a:off x="9101433" y="4729072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83054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7140-5646-C516-7FFD-AFA38AD4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Children enter school ready to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C979B-461E-26F2-47E1-9DCD0450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85619"/>
            <a:ext cx="9906000" cy="976242"/>
          </a:xfrm>
        </p:spPr>
        <p:txBody>
          <a:bodyPr/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indicators pertaining to 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Children Enter School Ready to Learn 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 order from </a:t>
            </a:r>
            <a:r>
              <a:rPr lang="en-US" sz="18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2 being the least important)</a:t>
            </a:r>
            <a:endParaRPr lang="en-US" sz="1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2EC0C4D-00F5-B91C-2A82-27A1396A39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434201"/>
              </p:ext>
            </p:extLst>
          </p:nvPr>
        </p:nvGraphicFramePr>
        <p:xfrm>
          <a:off x="777552" y="2847975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E3CB6D-6AEC-880F-F54D-3F4298C5E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461334"/>
              </p:ext>
            </p:extLst>
          </p:nvPr>
        </p:nvGraphicFramePr>
        <p:xfrm>
          <a:off x="6385249" y="2847975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206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94D9-9947-C302-822A-C5BE3B9BA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Children are successful in school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2523C-5C56-484E-FA99-189B812D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99911"/>
            <a:ext cx="9906000" cy="826952"/>
          </a:xfrm>
        </p:spPr>
        <p:txBody>
          <a:bodyPr/>
          <a:lstStyle/>
          <a:p>
            <a:pPr marL="0" indent="0">
              <a:buNone/>
            </a:pPr>
            <a:r>
              <a:rPr lang="en-US" sz="1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indicators pertaining to </a:t>
            </a:r>
            <a:r>
              <a:rPr lang="en-US" sz="1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Childre</a:t>
            </a:r>
            <a:r>
              <a:rPr lang="en-US" sz="1600" b="1" dirty="0">
                <a:solidFill>
                  <a:srgbClr val="202124"/>
                </a:solidFill>
                <a:latin typeface="Roboto" panose="02000000000000000000" pitchFamily="2" charset="0"/>
              </a:rPr>
              <a:t>n Are Successful In School </a:t>
            </a:r>
            <a:r>
              <a:rPr lang="en-US" sz="1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 order from </a:t>
            </a:r>
            <a:r>
              <a:rPr lang="en-US" sz="16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5 being the least important)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7912C41-AFF1-D04C-1F67-9815271494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78479"/>
              </p:ext>
            </p:extLst>
          </p:nvPr>
        </p:nvGraphicFramePr>
        <p:xfrm>
          <a:off x="6565640" y="4744613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D3FA852-9CAD-6216-11B6-F91A3C292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764417"/>
              </p:ext>
            </p:extLst>
          </p:nvPr>
        </p:nvGraphicFramePr>
        <p:xfrm>
          <a:off x="4610100" y="2526863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85C1B04-9449-FB48-8D7A-C59C1BD22B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159290"/>
              </p:ext>
            </p:extLst>
          </p:nvPr>
        </p:nvGraphicFramePr>
        <p:xfrm>
          <a:off x="8268476" y="2526863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74726EA-0801-6965-9083-7226D76241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835114"/>
              </p:ext>
            </p:extLst>
          </p:nvPr>
        </p:nvGraphicFramePr>
        <p:xfrm>
          <a:off x="2443842" y="4744613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1FE2E74-6E31-6ECE-BD0E-82928D2C7D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853928"/>
              </p:ext>
            </p:extLst>
          </p:nvPr>
        </p:nvGraphicFramePr>
        <p:xfrm>
          <a:off x="1143000" y="2526863"/>
          <a:ext cx="2971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02274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0C30-84F4-C220-128D-5DD0F682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Youth will complete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13880-3344-322A-6CB6-314298D8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59017"/>
            <a:ext cx="9906000" cy="948250"/>
          </a:xfrm>
        </p:spPr>
        <p:txBody>
          <a:bodyPr/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indicators pertaining to 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Youth Will Complete </a:t>
            </a:r>
            <a:r>
              <a:rPr lang="en-US" sz="1800" b="1" dirty="0">
                <a:solidFill>
                  <a:srgbClr val="202124"/>
                </a:solidFill>
                <a:latin typeface="Roboto" panose="02000000000000000000" pitchFamily="2" charset="0"/>
              </a:rPr>
              <a:t>School 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 order from </a:t>
            </a:r>
            <a:r>
              <a:rPr lang="en-US" sz="18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3 being the least important)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AF49DE7-0323-DFA0-7BF3-D95653FE64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494205"/>
              </p:ext>
            </p:extLst>
          </p:nvPr>
        </p:nvGraphicFramePr>
        <p:xfrm>
          <a:off x="223934" y="3200400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0C3820-8395-A9BC-58D4-76EB4DC619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385149"/>
              </p:ext>
            </p:extLst>
          </p:nvPr>
        </p:nvGraphicFramePr>
        <p:xfrm>
          <a:off x="4267200" y="3200400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D173466-FEB0-2619-D146-83048A8CEF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768139"/>
              </p:ext>
            </p:extLst>
          </p:nvPr>
        </p:nvGraphicFramePr>
        <p:xfrm>
          <a:off x="8310466" y="3200400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686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8440-6B1F-D278-0F15-0E6A8677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/>
              <a:t>Youth have opportunities for employment or career readiness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A784-39E1-915B-6CF9-7F85A99DF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892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order the following indicators pertaining to </a:t>
            </a:r>
            <a:r>
              <a:rPr lang="en-US" sz="1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Youth Have Opportunities for Employment or Career Readiness 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 order from </a:t>
            </a:r>
            <a:r>
              <a:rPr lang="en-US" sz="1800" b="0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 to least important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for Garrett County to address, in your opinion, based on the data presented (1 being the most important, 4 being the least important)</a:t>
            </a:r>
            <a:endParaRPr lang="en-US" sz="1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071B443-90CB-B599-94AE-C2D88D2BBF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162842"/>
              </p:ext>
            </p:extLst>
          </p:nvPr>
        </p:nvGraphicFramePr>
        <p:xfrm>
          <a:off x="2755253" y="2901820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25E11E1-38AE-30E1-7CBA-9162BE3160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620372"/>
              </p:ext>
            </p:extLst>
          </p:nvPr>
        </p:nvGraphicFramePr>
        <p:xfrm>
          <a:off x="7110706" y="2901820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B64E7F9-3779-EAD7-862E-49582E47A7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513875"/>
              </p:ext>
            </p:extLst>
          </p:nvPr>
        </p:nvGraphicFramePr>
        <p:xfrm>
          <a:off x="1076132" y="4877129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9029C25-A858-15B7-1DC7-BD4EEB2A0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726778"/>
              </p:ext>
            </p:extLst>
          </p:nvPr>
        </p:nvGraphicFramePr>
        <p:xfrm>
          <a:off x="5601477" y="4877129"/>
          <a:ext cx="27432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1311858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1250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Roboto</vt:lpstr>
      <vt:lpstr>Univers Condensed Light</vt:lpstr>
      <vt:lpstr>Walbaum Display Light</vt:lpstr>
      <vt:lpstr>AngleLinesVTI</vt:lpstr>
      <vt:lpstr>Community partnership agreement  listening session</vt:lpstr>
      <vt:lpstr>demographics</vt:lpstr>
      <vt:lpstr>Result areas</vt:lpstr>
      <vt:lpstr>Babies born healthy</vt:lpstr>
      <vt:lpstr>Healthy children</vt:lpstr>
      <vt:lpstr>Children enter school ready to learn</vt:lpstr>
      <vt:lpstr>Children are successful in school </vt:lpstr>
      <vt:lpstr>Youth will complete school</vt:lpstr>
      <vt:lpstr>Youth have opportunities for employment or career readiness</vt:lpstr>
      <vt:lpstr>Communities are safe for Children, Youth, and Families</vt:lpstr>
      <vt:lpstr>Families are economically stable</vt:lpstr>
      <vt:lpstr>Listening session summary- common themes 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partnership agreement  listening session</dc:title>
  <dc:creator>Lindsay Broadwater</dc:creator>
  <cp:lastModifiedBy>Lindsay Broadwater</cp:lastModifiedBy>
  <cp:revision>14</cp:revision>
  <dcterms:created xsi:type="dcterms:W3CDTF">2024-03-06T15:03:54Z</dcterms:created>
  <dcterms:modified xsi:type="dcterms:W3CDTF">2024-03-06T20:42:27Z</dcterms:modified>
</cp:coreProperties>
</file>